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72" r:id="rId13"/>
    <p:sldId id="264" r:id="rId14"/>
    <p:sldId id="265" r:id="rId15"/>
    <p:sldId id="26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3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58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3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4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4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6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8FE8-8BAD-46AB-A2E7-49E4E4DC0AFD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www.SpellingTutor.co.uk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2AFF-58D9-4D80-89C0-DE4A77BA6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pellingtutor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3588"/>
            <a:ext cx="9144000" cy="229835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4600" b="1" dirty="0" smtClean="0">
                <a:solidFill>
                  <a:srgbClr val="002060"/>
                </a:solidFill>
                <a:hlinkClick r:id="rId2"/>
              </a:rPr>
              <a:t>www.spellingtutor.co.uk</a:t>
            </a:r>
            <a:endParaRPr lang="en-GB" sz="4600" b="1" dirty="0" smtClean="0">
              <a:solidFill>
                <a:srgbClr val="002060"/>
              </a:solidFill>
            </a:endParaRPr>
          </a:p>
          <a:p>
            <a:endParaRPr lang="en-GB" sz="3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35" y="1901987"/>
            <a:ext cx="9044865" cy="16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not 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most effective way to learn spellings is through writing them – not typing them.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 Spelling Tutor asks the students to write the sentences and words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then to mark their own work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8675"/>
            <a:ext cx="5181600" cy="4225238"/>
          </a:xfrm>
        </p:spPr>
      </p:pic>
    </p:spTree>
    <p:extLst>
      <p:ext uri="{BB962C8B-B14F-4D97-AF65-F5344CB8AC3E}">
        <p14:creationId xmlns:p14="http://schemas.microsoft.com/office/powerpoint/2010/main" val="40804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Multisensory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This sentence is dictated.</a:t>
            </a:r>
          </a:p>
          <a:p>
            <a:endParaRPr lang="en-GB" dirty="0" smtClean="0"/>
          </a:p>
          <a:p>
            <a:r>
              <a:rPr lang="en-GB" dirty="0" smtClean="0"/>
              <a:t>The pupil writes the sentence.</a:t>
            </a:r>
          </a:p>
          <a:p>
            <a:endParaRPr lang="en-GB" dirty="0" smtClean="0"/>
          </a:p>
          <a:p>
            <a:r>
              <a:rPr lang="en-GB" dirty="0" smtClean="0"/>
              <a:t>Then marks their own work.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7445"/>
            <a:ext cx="5181600" cy="4287698"/>
          </a:xfrm>
        </p:spPr>
      </p:pic>
    </p:spTree>
    <p:extLst>
      <p:ext uri="{BB962C8B-B14F-4D97-AF65-F5344CB8AC3E}">
        <p14:creationId xmlns:p14="http://schemas.microsoft.com/office/powerpoint/2010/main" val="40546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marks their own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By marking their own work they take total ownership of their learning</a:t>
            </a:r>
          </a:p>
          <a:p>
            <a:endParaRPr lang="en-GB" dirty="0" smtClean="0"/>
          </a:p>
          <a:p>
            <a:r>
              <a:rPr lang="en-GB" dirty="0" smtClean="0"/>
              <a:t>They don’t click ‘next’ till they’re ready</a:t>
            </a:r>
          </a:p>
          <a:p>
            <a:endParaRPr lang="en-GB" dirty="0" smtClean="0"/>
          </a:p>
          <a:p>
            <a:r>
              <a:rPr lang="en-GB" dirty="0" smtClean="0"/>
              <a:t>They don’t have an adult telling them they’re wrong</a:t>
            </a:r>
          </a:p>
          <a:p>
            <a:endParaRPr lang="en-GB" dirty="0" smtClean="0"/>
          </a:p>
          <a:p>
            <a:r>
              <a:rPr lang="en-GB" dirty="0" smtClean="0"/>
              <a:t>They can memorise the word however they want to.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4018"/>
            <a:ext cx="5181600" cy="3734551"/>
          </a:xfrm>
        </p:spPr>
      </p:pic>
    </p:spTree>
    <p:extLst>
      <p:ext uri="{BB962C8B-B14F-4D97-AF65-F5344CB8AC3E}">
        <p14:creationId xmlns:p14="http://schemas.microsoft.com/office/powerpoint/2010/main" val="1773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contains a variety of </a:t>
            </a:r>
            <a:r>
              <a:rPr lang="en-GB" dirty="0" err="1" smtClean="0"/>
              <a:t>SPaG</a:t>
            </a:r>
            <a:r>
              <a:rPr lang="en-GB" dirty="0" smtClean="0"/>
              <a:t> lessons.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87" y="1825625"/>
            <a:ext cx="5021826" cy="4351338"/>
          </a:xfrm>
        </p:spPr>
      </p:pic>
    </p:spTree>
    <p:extLst>
      <p:ext uri="{BB962C8B-B14F-4D97-AF65-F5344CB8AC3E}">
        <p14:creationId xmlns:p14="http://schemas.microsoft.com/office/powerpoint/2010/main" val="37855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And lots of homophone lessons.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1631"/>
            <a:ext cx="5181600" cy="3919325"/>
          </a:xfrm>
        </p:spPr>
      </p:pic>
    </p:spTree>
    <p:extLst>
      <p:ext uri="{BB962C8B-B14F-4D97-AF65-F5344CB8AC3E}">
        <p14:creationId xmlns:p14="http://schemas.microsoft.com/office/powerpoint/2010/main" val="9811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intervention requires no planning or work by the teacher.</a:t>
            </a:r>
          </a:p>
          <a:p>
            <a:endParaRPr lang="en-GB" dirty="0" smtClean="0"/>
          </a:p>
          <a:p>
            <a:r>
              <a:rPr lang="en-GB" dirty="0" smtClean="0"/>
              <a:t>All they have to do is select the initial start level</a:t>
            </a:r>
          </a:p>
          <a:p>
            <a:endParaRPr lang="en-GB" dirty="0" smtClean="0"/>
          </a:p>
          <a:p>
            <a:r>
              <a:rPr lang="en-GB" dirty="0" smtClean="0"/>
              <a:t>Pupils and Teachers can also add their own words to their list.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1" y="1825625"/>
            <a:ext cx="4516057" cy="4351338"/>
          </a:xfrm>
        </p:spPr>
      </p:pic>
    </p:spTree>
    <p:extLst>
      <p:ext uri="{BB962C8B-B14F-4D97-AF65-F5344CB8AC3E}">
        <p14:creationId xmlns:p14="http://schemas.microsoft.com/office/powerpoint/2010/main" val="20202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Tutor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a ‘Learn to Spell’ program for students with SEN / </a:t>
            </a:r>
            <a:r>
              <a:rPr lang="en-GB" dirty="0" err="1" smtClean="0"/>
              <a:t>SpLD</a:t>
            </a:r>
            <a:r>
              <a:rPr lang="en-GB" dirty="0" smtClean="0"/>
              <a:t> / Dyslexia</a:t>
            </a:r>
          </a:p>
          <a:p>
            <a:endParaRPr lang="en-GB" dirty="0" smtClean="0"/>
          </a:p>
          <a:p>
            <a:r>
              <a:rPr lang="en-GB" b="1" dirty="0" smtClean="0"/>
              <a:t>It assumes the child has great difficulty in learning to spell!</a:t>
            </a:r>
          </a:p>
          <a:p>
            <a:endParaRPr lang="en-GB" dirty="0" smtClean="0"/>
          </a:p>
          <a:p>
            <a:r>
              <a:rPr lang="en-GB" dirty="0" smtClean="0"/>
              <a:t>It is not recommended for children with no learning difficulties – because of the enormous amount of repetition built into it.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81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Spelling Tutor teaches </a:t>
            </a:r>
            <a:r>
              <a:rPr lang="en-GB" dirty="0"/>
              <a:t>the first 1,000 words ( the 1,000 most frequently used words)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Which are the majority of words we use in everyday writing.</a:t>
            </a:r>
          </a:p>
          <a:p>
            <a:endParaRPr lang="en-GB" dirty="0" smtClean="0"/>
          </a:p>
          <a:p>
            <a:r>
              <a:rPr lang="en-GB" dirty="0" smtClean="0"/>
              <a:t>Plus </a:t>
            </a:r>
            <a:r>
              <a:rPr lang="en-GB" dirty="0"/>
              <a:t>all the words </a:t>
            </a:r>
            <a:r>
              <a:rPr lang="en-GB" dirty="0" smtClean="0"/>
              <a:t>and letter strings in </a:t>
            </a:r>
            <a:r>
              <a:rPr lang="en-GB" dirty="0"/>
              <a:t>the </a:t>
            </a:r>
            <a:r>
              <a:rPr lang="en-GB" dirty="0" smtClean="0"/>
              <a:t>new 2014 </a:t>
            </a:r>
            <a:r>
              <a:rPr lang="en-GB" dirty="0"/>
              <a:t>Spelling </a:t>
            </a:r>
            <a:r>
              <a:rPr lang="en-GB" dirty="0" smtClean="0"/>
              <a:t>Curriculum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98492" cy="4351338"/>
          </a:xfrm>
        </p:spPr>
        <p:txBody>
          <a:bodyPr/>
          <a:lstStyle/>
          <a:p>
            <a:r>
              <a:rPr lang="en-GB" dirty="0" smtClean="0"/>
              <a:t>Spelling tutor doesn’t explicitly teach phonics because: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Children should have already had lots of phonics instructions.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Phonics can only help you spell ‘phonetically plausibly’ – not correctly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6292" y="1825625"/>
            <a:ext cx="2407508" cy="4351338"/>
          </a:xfrm>
        </p:spPr>
        <p:txBody>
          <a:bodyPr/>
          <a:lstStyle/>
          <a:p>
            <a:pPr lvl="1"/>
            <a:r>
              <a:rPr lang="en-GB" sz="3600" b="1" dirty="0" smtClean="0">
                <a:solidFill>
                  <a:srgbClr val="0070C0"/>
                </a:solidFill>
              </a:rPr>
              <a:t>a</a:t>
            </a:r>
            <a:r>
              <a:rPr lang="en-GB" sz="3600" b="1" dirty="0">
                <a:solidFill>
                  <a:srgbClr val="0070C0"/>
                </a:solidFill>
              </a:rPr>
              <a:t>	</a:t>
            </a:r>
          </a:p>
          <a:p>
            <a:pPr lvl="1"/>
            <a:r>
              <a:rPr lang="en-GB" sz="3600" b="1" dirty="0" err="1" smtClean="0">
                <a:solidFill>
                  <a:srgbClr val="0070C0"/>
                </a:solidFill>
              </a:rPr>
              <a:t>ai</a:t>
            </a:r>
            <a:r>
              <a:rPr lang="en-GB" sz="3600" b="1" dirty="0">
                <a:solidFill>
                  <a:srgbClr val="0070C0"/>
                </a:solidFill>
              </a:rPr>
              <a:t>	</a:t>
            </a:r>
          </a:p>
          <a:p>
            <a:pPr lvl="1"/>
            <a:r>
              <a:rPr lang="en-GB" sz="3600" b="1" dirty="0" smtClean="0">
                <a:solidFill>
                  <a:srgbClr val="0070C0"/>
                </a:solidFill>
              </a:rPr>
              <a:t>ay</a:t>
            </a:r>
            <a:endParaRPr lang="en-GB" sz="3600" b="1" dirty="0">
              <a:solidFill>
                <a:srgbClr val="0070C0"/>
              </a:solidFill>
            </a:endParaRPr>
          </a:p>
          <a:p>
            <a:pPr lvl="1"/>
            <a:r>
              <a:rPr lang="en-GB" sz="3600" b="1" dirty="0" smtClean="0">
                <a:solidFill>
                  <a:srgbClr val="0070C0"/>
                </a:solidFill>
              </a:rPr>
              <a:t>a-e</a:t>
            </a:r>
            <a:endParaRPr lang="en-GB" sz="3600" b="1" dirty="0">
              <a:solidFill>
                <a:srgbClr val="0070C0"/>
              </a:solidFill>
            </a:endParaRPr>
          </a:p>
          <a:p>
            <a:pPr lvl="1"/>
            <a:r>
              <a:rPr lang="en-GB" sz="3600" b="1" dirty="0" err="1" smtClean="0">
                <a:solidFill>
                  <a:srgbClr val="0070C0"/>
                </a:solidFill>
              </a:rPr>
              <a:t>ey</a:t>
            </a:r>
            <a:endParaRPr lang="en-GB" sz="3600" b="1" dirty="0">
              <a:solidFill>
                <a:srgbClr val="0070C0"/>
              </a:solidFill>
            </a:endParaRPr>
          </a:p>
          <a:p>
            <a:pPr lvl="1"/>
            <a:r>
              <a:rPr lang="en-GB" sz="3600" b="1" dirty="0" err="1" smtClean="0">
                <a:solidFill>
                  <a:srgbClr val="0070C0"/>
                </a:solidFill>
              </a:rPr>
              <a:t>eigh</a:t>
            </a:r>
            <a:endParaRPr lang="en-GB" sz="36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275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Or indeed lots of spellings may be correct:</a:t>
            </a:r>
          </a:p>
          <a:p>
            <a:endParaRPr lang="en-GB" dirty="0" smtClean="0"/>
          </a:p>
          <a:p>
            <a:pPr marL="457200" lvl="1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Made</a:t>
            </a:r>
          </a:p>
          <a:p>
            <a:pPr marL="457200" lvl="1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Maid</a:t>
            </a:r>
          </a:p>
          <a:p>
            <a:pPr marL="457200" lvl="1" indent="0">
              <a:buNone/>
            </a:pPr>
            <a:endParaRPr lang="en-GB" sz="36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Way</a:t>
            </a:r>
          </a:p>
          <a:p>
            <a:pPr marL="457200" lvl="1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Weigh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1102" y="2809103"/>
            <a:ext cx="3972697" cy="33678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600" b="1" dirty="0">
                <a:solidFill>
                  <a:srgbClr val="0070C0"/>
                </a:solidFill>
              </a:rPr>
              <a:t>Hear</a:t>
            </a:r>
          </a:p>
          <a:p>
            <a:pPr marL="457200" lvl="1" indent="0">
              <a:buNone/>
            </a:pPr>
            <a:r>
              <a:rPr lang="en-GB" sz="3600" b="1" dirty="0">
                <a:solidFill>
                  <a:srgbClr val="0070C0"/>
                </a:solidFill>
              </a:rPr>
              <a:t>Here</a:t>
            </a:r>
          </a:p>
          <a:p>
            <a:pPr marL="457200" lvl="1" indent="0">
              <a:buNone/>
            </a:pPr>
            <a:r>
              <a:rPr lang="en-GB" sz="3600" b="1" dirty="0">
                <a:solidFill>
                  <a:srgbClr val="0070C0"/>
                </a:solidFill>
              </a:rPr>
              <a:t>Hare</a:t>
            </a:r>
          </a:p>
          <a:p>
            <a:pPr marL="457200" lvl="1" indent="0">
              <a:buNone/>
            </a:pPr>
            <a:r>
              <a:rPr lang="en-GB" sz="3600" b="1" dirty="0">
                <a:solidFill>
                  <a:srgbClr val="0070C0"/>
                </a:solidFill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23590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Spelling Rules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62" y="1825625"/>
            <a:ext cx="541843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500" dirty="0" smtClean="0">
                <a:solidFill>
                  <a:schemeClr val="accent2"/>
                </a:solidFill>
              </a:rPr>
              <a:t>It only </a:t>
            </a:r>
            <a:r>
              <a:rPr lang="en-GB" sz="3500" dirty="0">
                <a:solidFill>
                  <a:schemeClr val="accent2"/>
                </a:solidFill>
              </a:rPr>
              <a:t>teaches a handful of rules</a:t>
            </a:r>
            <a:r>
              <a:rPr lang="en-GB" sz="35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Because </a:t>
            </a:r>
            <a:r>
              <a:rPr lang="en-GB" dirty="0">
                <a:solidFill>
                  <a:srgbClr val="002060"/>
                </a:solidFill>
              </a:rPr>
              <a:t>if a pupil can learn via rules, they’re probably not an extremely bad </a:t>
            </a:r>
            <a:r>
              <a:rPr lang="en-GB" dirty="0" smtClean="0">
                <a:solidFill>
                  <a:srgbClr val="002060"/>
                </a:solidFill>
              </a:rPr>
              <a:t>speller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>
                <a:solidFill>
                  <a:srgbClr val="002060"/>
                </a:solidFill>
              </a:rPr>
              <a:t>Because </a:t>
            </a:r>
            <a:r>
              <a:rPr lang="en-GB" smtClean="0">
                <a:solidFill>
                  <a:srgbClr val="002060"/>
                </a:solidFill>
              </a:rPr>
              <a:t>we </a:t>
            </a:r>
            <a:r>
              <a:rPr lang="en-GB" dirty="0">
                <a:solidFill>
                  <a:srgbClr val="002060"/>
                </a:solidFill>
              </a:rPr>
              <a:t>want the pupil to write fluently and not be thinking about rules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Because the majority of rules have exceptions to them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600075"/>
          </a:xfrm>
        </p:spPr>
        <p:txBody>
          <a:bodyPr>
            <a:normAutofit/>
          </a:bodyPr>
          <a:lstStyle/>
          <a:p>
            <a:endParaRPr lang="en-GB" sz="2800" b="0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1" y="1825625"/>
            <a:ext cx="4815657" cy="4351338"/>
          </a:xfrm>
        </p:spPr>
      </p:pic>
    </p:spTree>
    <p:extLst>
      <p:ext uri="{BB962C8B-B14F-4D97-AF65-F5344CB8AC3E}">
        <p14:creationId xmlns:p14="http://schemas.microsoft.com/office/powerpoint/2010/main" val="10870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how do we learn to spell?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Normally we write the word and see if it looks right.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only way you can get good at spelling is by remembering each letter, or knowing what a word looks like.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Therefore learning to spell is a memory exercise.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Memorising Stuff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Lots of research shows that the most effective way to retain information is through </a:t>
            </a:r>
            <a:r>
              <a:rPr lang="en-GB" dirty="0" smtClean="0">
                <a:solidFill>
                  <a:schemeClr val="accent2"/>
                </a:solidFill>
              </a:rPr>
              <a:t>‘Spaced Repetition’ </a:t>
            </a:r>
            <a:r>
              <a:rPr lang="en-GB" dirty="0" smtClean="0"/>
              <a:t>(also called </a:t>
            </a:r>
            <a:r>
              <a:rPr lang="en-GB" dirty="0" smtClean="0">
                <a:solidFill>
                  <a:schemeClr val="accent2"/>
                </a:solidFill>
              </a:rPr>
              <a:t>Spaced Rehearsal</a:t>
            </a:r>
            <a:r>
              <a:rPr lang="en-GB" dirty="0" smtClean="0"/>
              <a:t> and many other names)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means repeating the information, over and over, with larger and larger gaps in between repetitions.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the most effective way to transfer stuff from short term to long term memory.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Tutor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065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Spelling Tutor teaches the first 1,000 words via</a:t>
            </a:r>
            <a:r>
              <a:rPr lang="en-GB" dirty="0"/>
              <a:t> </a:t>
            </a:r>
            <a:r>
              <a:rPr lang="en-GB" dirty="0" smtClean="0"/>
              <a:t>spaced repetition.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These words are grouped into mini stories which are read by the pupil and then dictated by the computer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If you get a word wrong it is placed on your personal list of words to learn and tested over and over again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get it right it is never tested again.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41" y="2117124"/>
            <a:ext cx="4227222" cy="3308807"/>
          </a:xfrm>
        </p:spPr>
      </p:pic>
    </p:spTree>
    <p:extLst>
      <p:ext uri="{BB962C8B-B14F-4D97-AF65-F5344CB8AC3E}">
        <p14:creationId xmlns:p14="http://schemas.microsoft.com/office/powerpoint/2010/main" val="15909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Spelling Tutor&amp;quot;&quot;/&gt;&lt;property id=&quot;20307&quot; value=&quot;268&quot;/&gt;&lt;/object&gt;&lt;object type=&quot;3&quot; unique_id=&quot;10005&quot;&gt;&lt;property id=&quot;20148&quot; value=&quot;5&quot;/&gt;&lt;property id=&quot;20300&quot; value=&quot;Slide 3 - &amp;quot;Words Covered&amp;quot;&quot;/&gt;&lt;property id=&quot;20307&quot; value=&quot;269&quot;/&gt;&lt;/object&gt;&lt;object type=&quot;3&quot; unique_id=&quot;10006&quot;&gt;&lt;property id=&quot;20148&quot; value=&quot;5&quot;/&gt;&lt;property id=&quot;20300&quot; value=&quot;Slide 4 - &amp;quot;Phonics&amp;quot;&quot;/&gt;&lt;property id=&quot;20307&quot; value=&quot;270&quot;/&gt;&lt;/object&gt;&lt;object type=&quot;3&quot; unique_id=&quot;10007&quot;&gt;&lt;property id=&quot;20148&quot; value=&quot;5&quot;/&gt;&lt;property id=&quot;20300&quot; value=&quot;Slide 5 - &amp;quot;Homophones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Spelling Rules&amp;quot;&quot;/&gt;&lt;property id=&quot;20307&quot; value=&quot;271&quot;/&gt;&lt;/object&gt;&lt;object type=&quot;3&quot; unique_id=&quot;10009&quot;&gt;&lt;property id=&quot;20148&quot; value=&quot;5&quot;/&gt;&lt;property id=&quot;20300&quot; value=&quot;Slide 7 - &amp;quot;So, how do we learn to spell?&amp;quot;&quot;/&gt;&lt;property id=&quot;20307&quot; value=&quot;259&quot;/&gt;&lt;/object&gt;&lt;object type=&quot;3&quot; unique_id=&quot;10010&quot;&gt;&lt;property id=&quot;20148&quot; value=&quot;5&quot;/&gt;&lt;property id=&quot;20300&quot; value=&quot;Slide 8 - &amp;quot;Memorising Stuff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Spelling Tutor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Writing not Typing&amp;quot;&quot;/&gt;&lt;property id=&quot;20307&quot; value=&quot;262&quot;/&gt;&lt;/object&gt;&lt;object type=&quot;3&quot; unique_id=&quot;10013&quot;&gt;&lt;property id=&quot;20148&quot; value=&quot;5&quot;/&gt;&lt;property id=&quot;20300&quot; value=&quot;Slide 11 - &amp;quot;Multisensory&amp;quot;&quot;/&gt;&lt;property id=&quot;20307&quot; value=&quot;263&quot;/&gt;&lt;/object&gt;&lt;object type=&quot;3&quot; unique_id=&quot;10014&quot;&gt;&lt;property id=&quot;20148&quot; value=&quot;5&quot;/&gt;&lt;property id=&quot;20300&quot; value=&quot;Slide 12 - &amp;quot;Student marks their own work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SPaG&amp;quot;&quot;/&gt;&lt;property id=&quot;20307&quot; value=&quot;264&quot;/&gt;&lt;/object&gt;&lt;object type=&quot;3&quot; unique_id=&quot;10016&quot;&gt;&lt;property id=&quot;20148&quot; value=&quot;5&quot;/&gt;&lt;property id=&quot;20300&quot; value=&quot;Slide 14 - &amp;quot;Homophones&amp;quot;&quot;/&gt;&lt;property id=&quot;20307&quot; value=&quot;265&quot;/&gt;&lt;/object&gt;&lt;object type=&quot;3&quot; unique_id=&quot;10017&quot;&gt;&lt;property id=&quot;20148&quot; value=&quot;5&quot;/&gt;&lt;property id=&quot;20300&quot; value=&quot;Slide 15 - &amp;quot;Teacher Involvement&amp;quot;&quot;/&gt;&lt;property id=&quot;20307&quot; value=&quot;26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534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Spelling Tutor</vt:lpstr>
      <vt:lpstr>Words Covered</vt:lpstr>
      <vt:lpstr>Phonics</vt:lpstr>
      <vt:lpstr>Homophones</vt:lpstr>
      <vt:lpstr>Spelling Rules</vt:lpstr>
      <vt:lpstr>So, how do we learn to spell?</vt:lpstr>
      <vt:lpstr>Memorising Stuff</vt:lpstr>
      <vt:lpstr>Spelling Tutor</vt:lpstr>
      <vt:lpstr>Writing not Typing</vt:lpstr>
      <vt:lpstr>Multisensory</vt:lpstr>
      <vt:lpstr>Student marks their own work</vt:lpstr>
      <vt:lpstr>SPaG</vt:lpstr>
      <vt:lpstr>Homophones</vt:lpstr>
      <vt:lpstr>Teacher Involvement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Tutor</dc:title>
  <dc:creator>Microsoft account</dc:creator>
  <cp:lastModifiedBy>Alex Old</cp:lastModifiedBy>
  <cp:revision>54</cp:revision>
  <dcterms:created xsi:type="dcterms:W3CDTF">2015-01-17T13:30:08Z</dcterms:created>
  <dcterms:modified xsi:type="dcterms:W3CDTF">2017-01-18T21:06:17Z</dcterms:modified>
</cp:coreProperties>
</file>